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Abril Fatface" panose="02000503000000020003" pitchFamily="2" charset="0"/>
      <p:regular r:id="rId11"/>
    </p:embeddedFont>
    <p:embeddedFont>
      <p:font typeface="Arimo Bold" panose="020B0704020202020204" pitchFamily="34" charset="0"/>
      <p:regular r:id="rId12"/>
      <p:bold r:id="rId13"/>
    </p:embeddedFont>
    <p:embeddedFont>
      <p:font typeface="Arimo Bold Italics" panose="020B0704020202090204" pitchFamily="34" charset="0"/>
      <p:regular r:id="rId14"/>
      <p:bold r:id="rId15"/>
      <p:italic r:id="rId16"/>
      <p:boldItalic r:id="rId17"/>
    </p:embeddedFont>
    <p:embeddedFont>
      <p:font typeface="DejaVu Serif Bold" panose="02060803050605020204" pitchFamily="18" charset="0"/>
      <p:regular r:id="rId18"/>
      <p:bold r:id="rId19"/>
    </p:embeddedFont>
    <p:embeddedFont>
      <p:font typeface="Froh" pitchFamily="2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40" autoAdjust="0"/>
  </p:normalViewPr>
  <p:slideViewPr>
    <p:cSldViewPr>
      <p:cViewPr varScale="1">
        <p:scale>
          <a:sx n="74" d="100"/>
          <a:sy n="74" d="100"/>
        </p:scale>
        <p:origin x="696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6030864" cy="10287000"/>
          </a:xfrm>
          <a:custGeom>
            <a:avLst/>
            <a:gdLst/>
            <a:ahLst/>
            <a:cxnLst/>
            <a:rect l="l" t="t" r="r" b="b"/>
            <a:pathLst>
              <a:path w="6030864" h="10287000">
                <a:moveTo>
                  <a:pt x="0" y="0"/>
                </a:moveTo>
                <a:lnTo>
                  <a:pt x="6030864" y="0"/>
                </a:lnTo>
                <a:lnTo>
                  <a:pt x="603086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4157" r="-3641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665508" y="0"/>
            <a:ext cx="5622492" cy="10287000"/>
          </a:xfrm>
          <a:custGeom>
            <a:avLst/>
            <a:gdLst/>
            <a:ahLst/>
            <a:cxnLst/>
            <a:rect l="l" t="t" r="r" b="b"/>
            <a:pathLst>
              <a:path w="5622492" h="10287000">
                <a:moveTo>
                  <a:pt x="0" y="0"/>
                </a:moveTo>
                <a:lnTo>
                  <a:pt x="5622492" y="0"/>
                </a:lnTo>
                <a:lnTo>
                  <a:pt x="562249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092" r="-76868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231499" y="1878128"/>
            <a:ext cx="6233373" cy="1925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93"/>
              </a:lnSpc>
            </a:pPr>
            <a:r>
              <a:rPr lang="en-US" sz="5566">
                <a:solidFill>
                  <a:srgbClr val="24368D"/>
                </a:solidFill>
                <a:latin typeface="Abril Fatface"/>
                <a:ea typeface="Abril Fatface"/>
                <a:cs typeface="Abril Fatface"/>
                <a:sym typeface="Abril Fatface"/>
              </a:rPr>
              <a:t>TEPEBAŞI </a:t>
            </a:r>
          </a:p>
          <a:p>
            <a:pPr algn="ctr">
              <a:lnSpc>
                <a:spcPts val="7793"/>
              </a:lnSpc>
              <a:spcBef>
                <a:spcPct val="0"/>
              </a:spcBef>
            </a:pPr>
            <a:r>
              <a:rPr lang="en-US" sz="5566">
                <a:solidFill>
                  <a:srgbClr val="24368D"/>
                </a:solidFill>
                <a:latin typeface="Abril Fatface"/>
                <a:ea typeface="Abril Fatface"/>
                <a:cs typeface="Abril Fatface"/>
                <a:sym typeface="Abril Fatface"/>
              </a:rPr>
              <a:t>ÇOCUK ZİRVESİ</a:t>
            </a:r>
          </a:p>
        </p:txBody>
      </p:sp>
      <p:sp>
        <p:nvSpPr>
          <p:cNvPr id="5" name="Freeform 5"/>
          <p:cNvSpPr/>
          <p:nvPr/>
        </p:nvSpPr>
        <p:spPr>
          <a:xfrm>
            <a:off x="10725328" y="9123669"/>
            <a:ext cx="1739544" cy="998063"/>
          </a:xfrm>
          <a:custGeom>
            <a:avLst/>
            <a:gdLst/>
            <a:ahLst/>
            <a:cxnLst/>
            <a:rect l="l" t="t" r="r" b="b"/>
            <a:pathLst>
              <a:path w="1739544" h="998063">
                <a:moveTo>
                  <a:pt x="0" y="0"/>
                </a:moveTo>
                <a:lnTo>
                  <a:pt x="1739544" y="0"/>
                </a:lnTo>
                <a:lnTo>
                  <a:pt x="1739544" y="998064"/>
                </a:lnTo>
                <a:lnTo>
                  <a:pt x="0" y="99806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436554" y="8864606"/>
            <a:ext cx="1128271" cy="1257126"/>
          </a:xfrm>
          <a:custGeom>
            <a:avLst/>
            <a:gdLst/>
            <a:ahLst/>
            <a:cxnLst/>
            <a:rect l="l" t="t" r="r" b="b"/>
            <a:pathLst>
              <a:path w="1128271" h="1257126">
                <a:moveTo>
                  <a:pt x="0" y="0"/>
                </a:moveTo>
                <a:lnTo>
                  <a:pt x="1128271" y="0"/>
                </a:lnTo>
                <a:lnTo>
                  <a:pt x="1128271" y="1257127"/>
                </a:lnTo>
                <a:lnTo>
                  <a:pt x="0" y="125712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6436554" y="4743047"/>
            <a:ext cx="5831800" cy="714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54"/>
              </a:lnSpc>
              <a:spcBef>
                <a:spcPct val="0"/>
              </a:spcBef>
            </a:pPr>
            <a:r>
              <a:rPr lang="en-US" sz="4253">
                <a:solidFill>
                  <a:srgbClr val="24368D"/>
                </a:solidFill>
                <a:latin typeface="Froh"/>
                <a:ea typeface="Froh"/>
                <a:cs typeface="Froh"/>
                <a:sym typeface="Froh"/>
              </a:rPr>
              <a:t>“İKLİM DEĞİŞİKLİĞİ”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640862" y="6446808"/>
            <a:ext cx="3522315" cy="562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55"/>
              </a:lnSpc>
              <a:spcBef>
                <a:spcPct val="0"/>
              </a:spcBef>
            </a:pPr>
            <a:r>
              <a:rPr lang="en-US" sz="3325" dirty="0">
                <a:solidFill>
                  <a:srgbClr val="24368D"/>
                </a:solidFill>
                <a:latin typeface="Abril Fatface"/>
                <a:ea typeface="Abril Fatface"/>
                <a:cs typeface="Abril Fatface"/>
                <a:sym typeface="Abril Fatface"/>
              </a:rPr>
              <a:t>21 NİSAN , 2026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503895"/>
            <a:ext cx="18288000" cy="1783105"/>
            <a:chOff x="0" y="0"/>
            <a:chExt cx="24384000" cy="2377474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4384000" cy="2377474"/>
              <a:chOff x="0" y="0"/>
              <a:chExt cx="4816593" cy="469624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816592" cy="469624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469624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469624"/>
                    </a:lnTo>
                    <a:lnTo>
                      <a:pt x="0" y="46962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8D4EF">
                      <a:alpha val="100000"/>
                    </a:srgbClr>
                  </a:gs>
                  <a:gs pos="100000">
                    <a:srgbClr val="A5B7E1">
                      <a:alpha val="100000"/>
                    </a:srgbClr>
                  </a:gs>
                </a:gsLst>
                <a:lin ang="0"/>
              </a:gra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47625"/>
                <a:ext cx="4816593" cy="51724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60"/>
                  </a:lnSpc>
                </a:pPr>
                <a:endParaRPr/>
              </a:p>
            </p:txBody>
          </p:sp>
        </p:grpSp>
        <p:sp>
          <p:nvSpPr>
            <p:cNvPr id="6" name="Freeform 6"/>
            <p:cNvSpPr/>
            <p:nvPr/>
          </p:nvSpPr>
          <p:spPr>
            <a:xfrm>
              <a:off x="1347796" y="286915"/>
              <a:ext cx="1956485" cy="1956485"/>
            </a:xfrm>
            <a:custGeom>
              <a:avLst/>
              <a:gdLst/>
              <a:ahLst/>
              <a:cxnLst/>
              <a:rect l="l" t="t" r="r" b="b"/>
              <a:pathLst>
                <a:path w="1956485" h="1956485">
                  <a:moveTo>
                    <a:pt x="0" y="0"/>
                  </a:moveTo>
                  <a:lnTo>
                    <a:pt x="1956485" y="0"/>
                  </a:lnTo>
                  <a:lnTo>
                    <a:pt x="1956485" y="1956485"/>
                  </a:lnTo>
                  <a:lnTo>
                    <a:pt x="0" y="19564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21075043" y="411925"/>
              <a:ext cx="2319392" cy="1330751"/>
            </a:xfrm>
            <a:custGeom>
              <a:avLst/>
              <a:gdLst/>
              <a:ahLst/>
              <a:cxnLst/>
              <a:rect l="l" t="t" r="r" b="b"/>
              <a:pathLst>
                <a:path w="2319392" h="1330751">
                  <a:moveTo>
                    <a:pt x="0" y="0"/>
                  </a:moveTo>
                  <a:lnTo>
                    <a:pt x="2319392" y="0"/>
                  </a:lnTo>
                  <a:lnTo>
                    <a:pt x="2319392" y="1330751"/>
                  </a:lnTo>
                  <a:lnTo>
                    <a:pt x="0" y="13307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18650468" y="173166"/>
              <a:ext cx="1504361" cy="1676169"/>
            </a:xfrm>
            <a:custGeom>
              <a:avLst/>
              <a:gdLst/>
              <a:ahLst/>
              <a:cxnLst/>
              <a:rect l="l" t="t" r="r" b="b"/>
              <a:pathLst>
                <a:path w="1504361" h="1676169">
                  <a:moveTo>
                    <a:pt x="0" y="0"/>
                  </a:moveTo>
                  <a:lnTo>
                    <a:pt x="1504361" y="0"/>
                  </a:lnTo>
                  <a:lnTo>
                    <a:pt x="1504361" y="1676168"/>
                  </a:lnTo>
                  <a:lnTo>
                    <a:pt x="0" y="16761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9" name="TextBox 9"/>
            <p:cNvSpPr txBox="1"/>
            <p:nvPr/>
          </p:nvSpPr>
          <p:spPr>
            <a:xfrm>
              <a:off x="4375328" y="1217532"/>
              <a:ext cx="14803637" cy="5251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2400">
                  <a:solidFill>
                    <a:srgbClr val="24368D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Tepebaşı Çocuk Zirvesi, 21 Nisan 2026, Eskişehir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6529564" y="476098"/>
            <a:ext cx="5228868" cy="15092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 dirty="0">
                <a:solidFill>
                  <a:srgbClr val="24368D"/>
                </a:solidFill>
                <a:latin typeface="Arimo Bold"/>
                <a:ea typeface="Arimo Bold"/>
                <a:cs typeface="Arimo Bold"/>
                <a:sym typeface="Arimo Bold"/>
              </a:rPr>
              <a:t>BAŞLIK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108637" y="5057775"/>
            <a:ext cx="13448445" cy="17449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20"/>
              </a:lnSpc>
            </a:pPr>
            <a:r>
              <a:rPr lang="en-US" sz="3300" b="1">
                <a:solidFill>
                  <a:srgbClr val="24368D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ÖĞRENCİ AD SOYAD:</a:t>
            </a:r>
          </a:p>
          <a:p>
            <a:pPr algn="just">
              <a:lnSpc>
                <a:spcPts val="4620"/>
              </a:lnSpc>
            </a:pPr>
            <a:r>
              <a:rPr lang="en-US" sz="3300" b="1">
                <a:solidFill>
                  <a:srgbClr val="24368D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DANIŞMAN AD SOYAD:</a:t>
            </a:r>
          </a:p>
          <a:p>
            <a:pPr algn="just">
              <a:lnSpc>
                <a:spcPts val="4620"/>
              </a:lnSpc>
            </a:pPr>
            <a:endParaRPr lang="en-US" sz="3300" b="1">
              <a:solidFill>
                <a:srgbClr val="24368D"/>
              </a:solidFill>
              <a:latin typeface="DejaVu Serif Bold"/>
              <a:ea typeface="DejaVu Serif Bold"/>
              <a:cs typeface="DejaVu Serif Bold"/>
              <a:sym typeface="DejaVu Serif Bold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728259" y="284848"/>
            <a:ext cx="16831482" cy="0"/>
          </a:xfrm>
          <a:prstGeom prst="line">
            <a:avLst/>
          </a:prstGeom>
          <a:ln w="238125" cap="rnd">
            <a:gradFill>
              <a:gsLst>
                <a:gs pos="0">
                  <a:srgbClr val="C7D1ED">
                    <a:alpha val="100000"/>
                  </a:srgbClr>
                </a:gs>
                <a:gs pos="100000">
                  <a:srgbClr val="C8D4EF">
                    <a:alpha val="100000"/>
                  </a:srgbClr>
                </a:gs>
              </a:gsLst>
              <a:lin ang="0"/>
            </a:gra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42259" y="643845"/>
            <a:ext cx="3181201" cy="1604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 dirty="0">
                <a:solidFill>
                  <a:srgbClr val="24368D"/>
                </a:solidFill>
                <a:latin typeface="Arimo Bold"/>
                <a:ea typeface="Arimo Bold"/>
                <a:cs typeface="Arimo Bold"/>
                <a:sym typeface="Arimo Bold"/>
              </a:rPr>
              <a:t>GİRİŞ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0" y="4810442"/>
            <a:ext cx="18288000" cy="1189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4368D"/>
                </a:solidFill>
                <a:latin typeface="Abril Fatface"/>
                <a:ea typeface="Abril Fatface"/>
                <a:cs typeface="Abril Fatface"/>
                <a:sym typeface="Abril Fatface"/>
              </a:rPr>
              <a:t>Araştırma konusu ile ilgili alanda karşılaşılan problemler, kuramsal arka plan ve çalışmanızı diğer çalışmalardan ayıran özgün değerini bu alanda tartışınız. 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8503895"/>
            <a:ext cx="18288000" cy="1783105"/>
            <a:chOff x="0" y="0"/>
            <a:chExt cx="24384000" cy="2377474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4384000" cy="2377474"/>
              <a:chOff x="0" y="0"/>
              <a:chExt cx="4816593" cy="46962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816592" cy="469624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469624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469624"/>
                    </a:lnTo>
                    <a:lnTo>
                      <a:pt x="0" y="46962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8D4EF">
                      <a:alpha val="100000"/>
                    </a:srgbClr>
                  </a:gs>
                  <a:gs pos="100000">
                    <a:srgbClr val="A5B7E1">
                      <a:alpha val="100000"/>
                    </a:srgbClr>
                  </a:gs>
                </a:gsLst>
                <a:lin ang="0"/>
              </a:gra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4816593" cy="51724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60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1347796" y="286915"/>
              <a:ext cx="1956485" cy="1956485"/>
            </a:xfrm>
            <a:custGeom>
              <a:avLst/>
              <a:gdLst/>
              <a:ahLst/>
              <a:cxnLst/>
              <a:rect l="l" t="t" r="r" b="b"/>
              <a:pathLst>
                <a:path w="1956485" h="1956485">
                  <a:moveTo>
                    <a:pt x="0" y="0"/>
                  </a:moveTo>
                  <a:lnTo>
                    <a:pt x="1956485" y="0"/>
                  </a:lnTo>
                  <a:lnTo>
                    <a:pt x="1956485" y="1956485"/>
                  </a:lnTo>
                  <a:lnTo>
                    <a:pt x="0" y="19564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21075043" y="411925"/>
              <a:ext cx="2319392" cy="1330751"/>
            </a:xfrm>
            <a:custGeom>
              <a:avLst/>
              <a:gdLst/>
              <a:ahLst/>
              <a:cxnLst/>
              <a:rect l="l" t="t" r="r" b="b"/>
              <a:pathLst>
                <a:path w="2319392" h="1330751">
                  <a:moveTo>
                    <a:pt x="0" y="0"/>
                  </a:moveTo>
                  <a:lnTo>
                    <a:pt x="2319392" y="0"/>
                  </a:lnTo>
                  <a:lnTo>
                    <a:pt x="2319392" y="1330751"/>
                  </a:lnTo>
                  <a:lnTo>
                    <a:pt x="0" y="13307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18650468" y="173166"/>
              <a:ext cx="1504361" cy="1676169"/>
            </a:xfrm>
            <a:custGeom>
              <a:avLst/>
              <a:gdLst/>
              <a:ahLst/>
              <a:cxnLst/>
              <a:rect l="l" t="t" r="r" b="b"/>
              <a:pathLst>
                <a:path w="1504361" h="1676169">
                  <a:moveTo>
                    <a:pt x="0" y="0"/>
                  </a:moveTo>
                  <a:lnTo>
                    <a:pt x="1504361" y="0"/>
                  </a:lnTo>
                  <a:lnTo>
                    <a:pt x="1504361" y="1676168"/>
                  </a:lnTo>
                  <a:lnTo>
                    <a:pt x="0" y="16761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1" name="TextBox 11"/>
            <p:cNvSpPr txBox="1"/>
            <p:nvPr/>
          </p:nvSpPr>
          <p:spPr>
            <a:xfrm>
              <a:off x="4375328" y="1217532"/>
              <a:ext cx="14803637" cy="5251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2400">
                  <a:solidFill>
                    <a:srgbClr val="24368D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Tepebaşı Çocuk Zirvesi, 21 Nisan 2026, Eskişehir</a:t>
              </a:r>
            </a:p>
          </p:txBody>
        </p:sp>
      </p:grpSp>
      <p:sp>
        <p:nvSpPr>
          <p:cNvPr id="12" name="AutoShape 12"/>
          <p:cNvSpPr/>
          <p:nvPr/>
        </p:nvSpPr>
        <p:spPr>
          <a:xfrm>
            <a:off x="728259" y="284848"/>
            <a:ext cx="16831482" cy="0"/>
          </a:xfrm>
          <a:prstGeom prst="line">
            <a:avLst/>
          </a:prstGeom>
          <a:ln w="238125" cap="rnd">
            <a:gradFill>
              <a:gsLst>
                <a:gs pos="0">
                  <a:srgbClr val="C7D1ED">
                    <a:alpha val="100000"/>
                  </a:srgbClr>
                </a:gs>
                <a:gs pos="100000">
                  <a:srgbClr val="C8D4EF">
                    <a:alpha val="100000"/>
                  </a:srgbClr>
                </a:gs>
              </a:gsLst>
              <a:lin ang="0"/>
            </a:gra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949174" y="691538"/>
            <a:ext cx="5767371" cy="15092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 dirty="0">
                <a:solidFill>
                  <a:srgbClr val="24368D"/>
                </a:solidFill>
                <a:latin typeface="Arimo Bold"/>
                <a:ea typeface="Arimo Bold"/>
                <a:cs typeface="Arimo Bold"/>
                <a:sym typeface="Arimo Bold"/>
              </a:rPr>
              <a:t>YÖNTEM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0" y="4810442"/>
            <a:ext cx="18288000" cy="1189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4368D"/>
                </a:solidFill>
                <a:latin typeface="Abril Fatface"/>
                <a:ea typeface="Abril Fatface"/>
                <a:cs typeface="Abril Fatface"/>
                <a:sym typeface="Abril Fatface"/>
              </a:rPr>
              <a:t>Araştırmada kullandığınız yöntem/desen, evren ve örenklem, analiz yöntemleri vs bilgilerini bu alanda veriniz.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8503895"/>
            <a:ext cx="18288000" cy="1783105"/>
            <a:chOff x="0" y="0"/>
            <a:chExt cx="24384000" cy="2377474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4384000" cy="2377474"/>
              <a:chOff x="0" y="0"/>
              <a:chExt cx="4816593" cy="46962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816592" cy="469624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469624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469624"/>
                    </a:lnTo>
                    <a:lnTo>
                      <a:pt x="0" y="46962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8D4EF">
                      <a:alpha val="100000"/>
                    </a:srgbClr>
                  </a:gs>
                  <a:gs pos="100000">
                    <a:srgbClr val="A5B7E1">
                      <a:alpha val="100000"/>
                    </a:srgbClr>
                  </a:gs>
                </a:gsLst>
                <a:lin ang="0"/>
              </a:gra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4816593" cy="51724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60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1347796" y="286915"/>
              <a:ext cx="1956485" cy="1956485"/>
            </a:xfrm>
            <a:custGeom>
              <a:avLst/>
              <a:gdLst/>
              <a:ahLst/>
              <a:cxnLst/>
              <a:rect l="l" t="t" r="r" b="b"/>
              <a:pathLst>
                <a:path w="1956485" h="1956485">
                  <a:moveTo>
                    <a:pt x="0" y="0"/>
                  </a:moveTo>
                  <a:lnTo>
                    <a:pt x="1956485" y="0"/>
                  </a:lnTo>
                  <a:lnTo>
                    <a:pt x="1956485" y="1956485"/>
                  </a:lnTo>
                  <a:lnTo>
                    <a:pt x="0" y="19564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21075043" y="411925"/>
              <a:ext cx="2319392" cy="1330751"/>
            </a:xfrm>
            <a:custGeom>
              <a:avLst/>
              <a:gdLst/>
              <a:ahLst/>
              <a:cxnLst/>
              <a:rect l="l" t="t" r="r" b="b"/>
              <a:pathLst>
                <a:path w="2319392" h="1330751">
                  <a:moveTo>
                    <a:pt x="0" y="0"/>
                  </a:moveTo>
                  <a:lnTo>
                    <a:pt x="2319392" y="0"/>
                  </a:lnTo>
                  <a:lnTo>
                    <a:pt x="2319392" y="1330751"/>
                  </a:lnTo>
                  <a:lnTo>
                    <a:pt x="0" y="13307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18650468" y="173166"/>
              <a:ext cx="1504361" cy="1676169"/>
            </a:xfrm>
            <a:custGeom>
              <a:avLst/>
              <a:gdLst/>
              <a:ahLst/>
              <a:cxnLst/>
              <a:rect l="l" t="t" r="r" b="b"/>
              <a:pathLst>
                <a:path w="1504361" h="1676169">
                  <a:moveTo>
                    <a:pt x="0" y="0"/>
                  </a:moveTo>
                  <a:lnTo>
                    <a:pt x="1504361" y="0"/>
                  </a:lnTo>
                  <a:lnTo>
                    <a:pt x="1504361" y="1676168"/>
                  </a:lnTo>
                  <a:lnTo>
                    <a:pt x="0" y="16761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1" name="TextBox 11"/>
            <p:cNvSpPr txBox="1"/>
            <p:nvPr/>
          </p:nvSpPr>
          <p:spPr>
            <a:xfrm>
              <a:off x="4375328" y="1217532"/>
              <a:ext cx="14803637" cy="5251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2400">
                  <a:solidFill>
                    <a:srgbClr val="24368D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Tepebaşı Çocuk Zirvesi, 21 Nisan 2026, Eskişehir</a:t>
              </a:r>
            </a:p>
          </p:txBody>
        </p:sp>
      </p:grpSp>
      <p:sp>
        <p:nvSpPr>
          <p:cNvPr id="12" name="AutoShape 12"/>
          <p:cNvSpPr/>
          <p:nvPr/>
        </p:nvSpPr>
        <p:spPr>
          <a:xfrm>
            <a:off x="728259" y="284848"/>
            <a:ext cx="16831482" cy="0"/>
          </a:xfrm>
          <a:prstGeom prst="line">
            <a:avLst/>
          </a:prstGeom>
          <a:ln w="238125" cap="rnd">
            <a:gradFill>
              <a:gsLst>
                <a:gs pos="0">
                  <a:srgbClr val="C7D1ED">
                    <a:alpha val="100000"/>
                  </a:srgbClr>
                </a:gs>
                <a:gs pos="100000">
                  <a:srgbClr val="C8D4EF">
                    <a:alpha val="100000"/>
                  </a:srgbClr>
                </a:gs>
              </a:gsLst>
              <a:lin ang="0"/>
            </a:gra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694227" y="564319"/>
            <a:ext cx="13112055" cy="16046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 dirty="0">
                <a:solidFill>
                  <a:srgbClr val="24368D"/>
                </a:solidFill>
                <a:latin typeface="Arimo Bold"/>
                <a:ea typeface="Arimo Bold"/>
                <a:cs typeface="Arimo Bold"/>
                <a:sym typeface="Arimo Bold"/>
              </a:rPr>
              <a:t>BULGULAR VE YORUM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115866" y="4350703"/>
            <a:ext cx="12056269" cy="698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  <a:spcBef>
                <a:spcPct val="0"/>
              </a:spcBef>
            </a:pPr>
            <a:r>
              <a:rPr lang="en-US" sz="4000" b="1">
                <a:solidFill>
                  <a:srgbClr val="24368D"/>
                </a:solidFill>
                <a:latin typeface="Arimo Bold"/>
                <a:ea typeface="Arimo Bold"/>
                <a:cs typeface="Arimo Bold"/>
                <a:sym typeface="Arimo Bold"/>
              </a:rPr>
              <a:t>Bulgularınızı, tablo, şekil ve grafiklerinizi ekleyiniz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8503895"/>
            <a:ext cx="18288000" cy="1783105"/>
            <a:chOff x="0" y="0"/>
            <a:chExt cx="24384000" cy="2377474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4384000" cy="2377474"/>
              <a:chOff x="0" y="0"/>
              <a:chExt cx="4816593" cy="46962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816592" cy="469624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469624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469624"/>
                    </a:lnTo>
                    <a:lnTo>
                      <a:pt x="0" y="46962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8D4EF">
                      <a:alpha val="100000"/>
                    </a:srgbClr>
                  </a:gs>
                  <a:gs pos="100000">
                    <a:srgbClr val="A5B7E1">
                      <a:alpha val="100000"/>
                    </a:srgbClr>
                  </a:gs>
                </a:gsLst>
                <a:lin ang="0"/>
              </a:gra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4816593" cy="51724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60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1347796" y="286915"/>
              <a:ext cx="1956485" cy="1956485"/>
            </a:xfrm>
            <a:custGeom>
              <a:avLst/>
              <a:gdLst/>
              <a:ahLst/>
              <a:cxnLst/>
              <a:rect l="l" t="t" r="r" b="b"/>
              <a:pathLst>
                <a:path w="1956485" h="1956485">
                  <a:moveTo>
                    <a:pt x="0" y="0"/>
                  </a:moveTo>
                  <a:lnTo>
                    <a:pt x="1956485" y="0"/>
                  </a:lnTo>
                  <a:lnTo>
                    <a:pt x="1956485" y="1956485"/>
                  </a:lnTo>
                  <a:lnTo>
                    <a:pt x="0" y="19564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21075043" y="411925"/>
              <a:ext cx="2319392" cy="1330751"/>
            </a:xfrm>
            <a:custGeom>
              <a:avLst/>
              <a:gdLst/>
              <a:ahLst/>
              <a:cxnLst/>
              <a:rect l="l" t="t" r="r" b="b"/>
              <a:pathLst>
                <a:path w="2319392" h="1330751">
                  <a:moveTo>
                    <a:pt x="0" y="0"/>
                  </a:moveTo>
                  <a:lnTo>
                    <a:pt x="2319392" y="0"/>
                  </a:lnTo>
                  <a:lnTo>
                    <a:pt x="2319392" y="1330751"/>
                  </a:lnTo>
                  <a:lnTo>
                    <a:pt x="0" y="13307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18650468" y="173166"/>
              <a:ext cx="1504361" cy="1676169"/>
            </a:xfrm>
            <a:custGeom>
              <a:avLst/>
              <a:gdLst/>
              <a:ahLst/>
              <a:cxnLst/>
              <a:rect l="l" t="t" r="r" b="b"/>
              <a:pathLst>
                <a:path w="1504361" h="1676169">
                  <a:moveTo>
                    <a:pt x="0" y="0"/>
                  </a:moveTo>
                  <a:lnTo>
                    <a:pt x="1504361" y="0"/>
                  </a:lnTo>
                  <a:lnTo>
                    <a:pt x="1504361" y="1676168"/>
                  </a:lnTo>
                  <a:lnTo>
                    <a:pt x="0" y="16761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1" name="TextBox 11"/>
            <p:cNvSpPr txBox="1"/>
            <p:nvPr/>
          </p:nvSpPr>
          <p:spPr>
            <a:xfrm>
              <a:off x="4375328" y="1217532"/>
              <a:ext cx="14803637" cy="5251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2400">
                  <a:solidFill>
                    <a:srgbClr val="24368D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Tepebaşı Çocuk Zirvesi, 21 Nisan 2026, Eskişehir</a:t>
              </a:r>
            </a:p>
          </p:txBody>
        </p:sp>
      </p:grpSp>
      <p:sp>
        <p:nvSpPr>
          <p:cNvPr id="12" name="AutoShape 12"/>
          <p:cNvSpPr/>
          <p:nvPr/>
        </p:nvSpPr>
        <p:spPr>
          <a:xfrm>
            <a:off x="728259" y="284848"/>
            <a:ext cx="16831482" cy="0"/>
          </a:xfrm>
          <a:prstGeom prst="line">
            <a:avLst/>
          </a:prstGeom>
          <a:ln w="238125" cap="rnd">
            <a:gradFill>
              <a:gsLst>
                <a:gs pos="0">
                  <a:srgbClr val="C7D1ED">
                    <a:alpha val="100000"/>
                  </a:srgbClr>
                </a:gs>
                <a:gs pos="100000">
                  <a:srgbClr val="C8D4EF">
                    <a:alpha val="100000"/>
                  </a:srgbClr>
                </a:gs>
              </a:gsLst>
              <a:lin ang="0"/>
            </a:gra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343272" y="443368"/>
            <a:ext cx="4979176" cy="15092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 dirty="0">
                <a:solidFill>
                  <a:srgbClr val="24368D"/>
                </a:solidFill>
                <a:latin typeface="Arimo Bold"/>
                <a:ea typeface="Arimo Bold"/>
                <a:cs typeface="Arimo Bold"/>
                <a:sym typeface="Arimo Bold"/>
              </a:rPr>
              <a:t>SONUÇ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490788" y="4868781"/>
            <a:ext cx="13306425" cy="589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4368D"/>
                </a:solidFill>
                <a:latin typeface="Abril Fatface"/>
                <a:ea typeface="Abril Fatface"/>
                <a:cs typeface="Abril Fatface"/>
                <a:sym typeface="Abril Fatface"/>
              </a:rPr>
              <a:t>Araştırma bulgularından elde ettiğiniz sonuçları bu alanda veriniz.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8503895"/>
            <a:ext cx="18288000" cy="1783105"/>
            <a:chOff x="0" y="0"/>
            <a:chExt cx="24384000" cy="2377474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4384000" cy="2377474"/>
              <a:chOff x="0" y="0"/>
              <a:chExt cx="4816593" cy="46962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816592" cy="469624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469624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469624"/>
                    </a:lnTo>
                    <a:lnTo>
                      <a:pt x="0" y="46962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8D4EF">
                      <a:alpha val="100000"/>
                    </a:srgbClr>
                  </a:gs>
                  <a:gs pos="100000">
                    <a:srgbClr val="A5B7E1">
                      <a:alpha val="100000"/>
                    </a:srgbClr>
                  </a:gs>
                </a:gsLst>
                <a:lin ang="0"/>
              </a:gra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4816593" cy="51724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60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1347796" y="286915"/>
              <a:ext cx="1956485" cy="1956485"/>
            </a:xfrm>
            <a:custGeom>
              <a:avLst/>
              <a:gdLst/>
              <a:ahLst/>
              <a:cxnLst/>
              <a:rect l="l" t="t" r="r" b="b"/>
              <a:pathLst>
                <a:path w="1956485" h="1956485">
                  <a:moveTo>
                    <a:pt x="0" y="0"/>
                  </a:moveTo>
                  <a:lnTo>
                    <a:pt x="1956485" y="0"/>
                  </a:lnTo>
                  <a:lnTo>
                    <a:pt x="1956485" y="1956485"/>
                  </a:lnTo>
                  <a:lnTo>
                    <a:pt x="0" y="19564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21075043" y="411925"/>
              <a:ext cx="2319392" cy="1330751"/>
            </a:xfrm>
            <a:custGeom>
              <a:avLst/>
              <a:gdLst/>
              <a:ahLst/>
              <a:cxnLst/>
              <a:rect l="l" t="t" r="r" b="b"/>
              <a:pathLst>
                <a:path w="2319392" h="1330751">
                  <a:moveTo>
                    <a:pt x="0" y="0"/>
                  </a:moveTo>
                  <a:lnTo>
                    <a:pt x="2319392" y="0"/>
                  </a:lnTo>
                  <a:lnTo>
                    <a:pt x="2319392" y="1330751"/>
                  </a:lnTo>
                  <a:lnTo>
                    <a:pt x="0" y="13307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18650468" y="173166"/>
              <a:ext cx="1504361" cy="1676169"/>
            </a:xfrm>
            <a:custGeom>
              <a:avLst/>
              <a:gdLst/>
              <a:ahLst/>
              <a:cxnLst/>
              <a:rect l="l" t="t" r="r" b="b"/>
              <a:pathLst>
                <a:path w="1504361" h="1676169">
                  <a:moveTo>
                    <a:pt x="0" y="0"/>
                  </a:moveTo>
                  <a:lnTo>
                    <a:pt x="1504361" y="0"/>
                  </a:lnTo>
                  <a:lnTo>
                    <a:pt x="1504361" y="1676168"/>
                  </a:lnTo>
                  <a:lnTo>
                    <a:pt x="0" y="16761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1" name="TextBox 11"/>
            <p:cNvSpPr txBox="1"/>
            <p:nvPr/>
          </p:nvSpPr>
          <p:spPr>
            <a:xfrm>
              <a:off x="4375328" y="1217532"/>
              <a:ext cx="14803637" cy="5251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2400">
                  <a:solidFill>
                    <a:srgbClr val="24368D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Tepebaşı Çocuk Zirvesi, 21 Nisan 2026, Eskişehir</a:t>
              </a:r>
            </a:p>
          </p:txBody>
        </p:sp>
      </p:grpSp>
      <p:sp>
        <p:nvSpPr>
          <p:cNvPr id="12" name="AutoShape 12"/>
          <p:cNvSpPr/>
          <p:nvPr/>
        </p:nvSpPr>
        <p:spPr>
          <a:xfrm>
            <a:off x="728259" y="284848"/>
            <a:ext cx="16831482" cy="0"/>
          </a:xfrm>
          <a:prstGeom prst="line">
            <a:avLst/>
          </a:prstGeom>
          <a:ln w="238125" cap="rnd">
            <a:gradFill>
              <a:gsLst>
                <a:gs pos="0">
                  <a:srgbClr val="C7D1ED">
                    <a:alpha val="100000"/>
                  </a:srgbClr>
                </a:gs>
                <a:gs pos="100000">
                  <a:srgbClr val="C8D4EF">
                    <a:alpha val="100000"/>
                  </a:srgbClr>
                </a:gs>
              </a:gsLst>
              <a:lin ang="0"/>
            </a:gra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378676" y="476098"/>
            <a:ext cx="7530643" cy="15092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 dirty="0">
                <a:solidFill>
                  <a:srgbClr val="24368D"/>
                </a:solidFill>
                <a:latin typeface="Arimo Bold"/>
                <a:ea typeface="Arimo Bold"/>
                <a:cs typeface="Arimo Bold"/>
                <a:sym typeface="Arimo Bold"/>
              </a:rPr>
              <a:t> ÖNERİLER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540553" y="4928658"/>
            <a:ext cx="14587579" cy="1189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4368D"/>
                </a:solidFill>
                <a:latin typeface="Abril Fatface"/>
                <a:ea typeface="Abril Fatface"/>
                <a:cs typeface="Abril Fatface"/>
                <a:sym typeface="Abril Fatface"/>
              </a:rPr>
              <a:t>Araştırmadan elde edilen bulgu ve sonuçlara dayanarak alana katkı sunacak önerilerinizi yazınız.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8503895"/>
            <a:ext cx="18288000" cy="1783105"/>
            <a:chOff x="0" y="0"/>
            <a:chExt cx="24384000" cy="2377474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4384000" cy="2377474"/>
              <a:chOff x="0" y="0"/>
              <a:chExt cx="4816593" cy="46962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816592" cy="469624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469624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469624"/>
                    </a:lnTo>
                    <a:lnTo>
                      <a:pt x="0" y="46962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8D4EF">
                      <a:alpha val="100000"/>
                    </a:srgbClr>
                  </a:gs>
                  <a:gs pos="100000">
                    <a:srgbClr val="A5B7E1">
                      <a:alpha val="100000"/>
                    </a:srgbClr>
                  </a:gs>
                </a:gsLst>
                <a:lin ang="0"/>
              </a:gra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4816593" cy="51724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60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1347796" y="286915"/>
              <a:ext cx="1956485" cy="1956485"/>
            </a:xfrm>
            <a:custGeom>
              <a:avLst/>
              <a:gdLst/>
              <a:ahLst/>
              <a:cxnLst/>
              <a:rect l="l" t="t" r="r" b="b"/>
              <a:pathLst>
                <a:path w="1956485" h="1956485">
                  <a:moveTo>
                    <a:pt x="0" y="0"/>
                  </a:moveTo>
                  <a:lnTo>
                    <a:pt x="1956485" y="0"/>
                  </a:lnTo>
                  <a:lnTo>
                    <a:pt x="1956485" y="1956485"/>
                  </a:lnTo>
                  <a:lnTo>
                    <a:pt x="0" y="19564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21075043" y="411925"/>
              <a:ext cx="2319392" cy="1330751"/>
            </a:xfrm>
            <a:custGeom>
              <a:avLst/>
              <a:gdLst/>
              <a:ahLst/>
              <a:cxnLst/>
              <a:rect l="l" t="t" r="r" b="b"/>
              <a:pathLst>
                <a:path w="2319392" h="1330751">
                  <a:moveTo>
                    <a:pt x="0" y="0"/>
                  </a:moveTo>
                  <a:lnTo>
                    <a:pt x="2319392" y="0"/>
                  </a:lnTo>
                  <a:lnTo>
                    <a:pt x="2319392" y="1330751"/>
                  </a:lnTo>
                  <a:lnTo>
                    <a:pt x="0" y="13307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18650468" y="173166"/>
              <a:ext cx="1504361" cy="1676169"/>
            </a:xfrm>
            <a:custGeom>
              <a:avLst/>
              <a:gdLst/>
              <a:ahLst/>
              <a:cxnLst/>
              <a:rect l="l" t="t" r="r" b="b"/>
              <a:pathLst>
                <a:path w="1504361" h="1676169">
                  <a:moveTo>
                    <a:pt x="0" y="0"/>
                  </a:moveTo>
                  <a:lnTo>
                    <a:pt x="1504361" y="0"/>
                  </a:lnTo>
                  <a:lnTo>
                    <a:pt x="1504361" y="1676168"/>
                  </a:lnTo>
                  <a:lnTo>
                    <a:pt x="0" y="16761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1" name="TextBox 11"/>
            <p:cNvSpPr txBox="1"/>
            <p:nvPr/>
          </p:nvSpPr>
          <p:spPr>
            <a:xfrm>
              <a:off x="4375328" y="1217532"/>
              <a:ext cx="14803637" cy="5251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2400">
                  <a:solidFill>
                    <a:srgbClr val="24368D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Tepebaşı Çocuk Zirvesi, 21 Nisan 2026, Eskişehir</a:t>
              </a:r>
            </a:p>
          </p:txBody>
        </p:sp>
      </p:grpSp>
      <p:sp>
        <p:nvSpPr>
          <p:cNvPr id="12" name="AutoShape 12"/>
          <p:cNvSpPr/>
          <p:nvPr/>
        </p:nvSpPr>
        <p:spPr>
          <a:xfrm>
            <a:off x="728259" y="284848"/>
            <a:ext cx="16831482" cy="0"/>
          </a:xfrm>
          <a:prstGeom prst="line">
            <a:avLst/>
          </a:prstGeom>
          <a:ln w="238125" cap="rnd">
            <a:gradFill>
              <a:gsLst>
                <a:gs pos="0">
                  <a:srgbClr val="C7D1ED">
                    <a:alpha val="100000"/>
                  </a:srgbClr>
                </a:gs>
                <a:gs pos="100000">
                  <a:srgbClr val="C8D4EF">
                    <a:alpha val="100000"/>
                  </a:srgbClr>
                </a:gs>
              </a:gsLst>
              <a:lin ang="0"/>
            </a:gra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601873" y="495300"/>
            <a:ext cx="7027011" cy="15092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 dirty="0">
                <a:solidFill>
                  <a:srgbClr val="24368D"/>
                </a:solidFill>
                <a:latin typeface="Arimo Bold"/>
                <a:ea typeface="Arimo Bold"/>
                <a:cs typeface="Arimo Bold"/>
                <a:sym typeface="Arimo Bold"/>
              </a:rPr>
              <a:t>KAYNAKÇA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659115" y="4810442"/>
            <a:ext cx="6969770" cy="589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4368D"/>
                </a:solidFill>
                <a:latin typeface="Abril Fatface"/>
                <a:ea typeface="Abril Fatface"/>
                <a:cs typeface="Abril Fatface"/>
                <a:sym typeface="Abril Fatface"/>
              </a:rPr>
              <a:t>Kullandığınız kaynakları ekleyiniz 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8503895"/>
            <a:ext cx="18288000" cy="1783105"/>
            <a:chOff x="0" y="0"/>
            <a:chExt cx="24384000" cy="2377474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4384000" cy="2377474"/>
              <a:chOff x="0" y="0"/>
              <a:chExt cx="4816593" cy="46962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816592" cy="469624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469624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469624"/>
                    </a:lnTo>
                    <a:lnTo>
                      <a:pt x="0" y="46962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8D4EF">
                      <a:alpha val="100000"/>
                    </a:srgbClr>
                  </a:gs>
                  <a:gs pos="100000">
                    <a:srgbClr val="A5B7E1">
                      <a:alpha val="100000"/>
                    </a:srgbClr>
                  </a:gs>
                </a:gsLst>
                <a:lin ang="0"/>
              </a:gra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4816593" cy="51724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60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1347796" y="286915"/>
              <a:ext cx="1956485" cy="1956485"/>
            </a:xfrm>
            <a:custGeom>
              <a:avLst/>
              <a:gdLst/>
              <a:ahLst/>
              <a:cxnLst/>
              <a:rect l="l" t="t" r="r" b="b"/>
              <a:pathLst>
                <a:path w="1956485" h="1956485">
                  <a:moveTo>
                    <a:pt x="0" y="0"/>
                  </a:moveTo>
                  <a:lnTo>
                    <a:pt x="1956485" y="0"/>
                  </a:lnTo>
                  <a:lnTo>
                    <a:pt x="1956485" y="1956485"/>
                  </a:lnTo>
                  <a:lnTo>
                    <a:pt x="0" y="19564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21075043" y="411925"/>
              <a:ext cx="2319392" cy="1330751"/>
            </a:xfrm>
            <a:custGeom>
              <a:avLst/>
              <a:gdLst/>
              <a:ahLst/>
              <a:cxnLst/>
              <a:rect l="l" t="t" r="r" b="b"/>
              <a:pathLst>
                <a:path w="2319392" h="1330751">
                  <a:moveTo>
                    <a:pt x="0" y="0"/>
                  </a:moveTo>
                  <a:lnTo>
                    <a:pt x="2319392" y="0"/>
                  </a:lnTo>
                  <a:lnTo>
                    <a:pt x="2319392" y="1330751"/>
                  </a:lnTo>
                  <a:lnTo>
                    <a:pt x="0" y="13307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18650468" y="173166"/>
              <a:ext cx="1504361" cy="1676169"/>
            </a:xfrm>
            <a:custGeom>
              <a:avLst/>
              <a:gdLst/>
              <a:ahLst/>
              <a:cxnLst/>
              <a:rect l="l" t="t" r="r" b="b"/>
              <a:pathLst>
                <a:path w="1504361" h="1676169">
                  <a:moveTo>
                    <a:pt x="0" y="0"/>
                  </a:moveTo>
                  <a:lnTo>
                    <a:pt x="1504361" y="0"/>
                  </a:lnTo>
                  <a:lnTo>
                    <a:pt x="1504361" y="1676168"/>
                  </a:lnTo>
                  <a:lnTo>
                    <a:pt x="0" y="16761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1" name="TextBox 11"/>
            <p:cNvSpPr txBox="1"/>
            <p:nvPr/>
          </p:nvSpPr>
          <p:spPr>
            <a:xfrm>
              <a:off x="4375328" y="1217532"/>
              <a:ext cx="14803637" cy="5251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2400">
                  <a:solidFill>
                    <a:srgbClr val="24368D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Tepebaşı Çocuk Zirvesi, 21 Nisan 2026, Eskişehir</a:t>
              </a:r>
            </a:p>
          </p:txBody>
        </p:sp>
      </p:grpSp>
      <p:sp>
        <p:nvSpPr>
          <p:cNvPr id="12" name="AutoShape 12"/>
          <p:cNvSpPr/>
          <p:nvPr/>
        </p:nvSpPr>
        <p:spPr>
          <a:xfrm>
            <a:off x="728259" y="284848"/>
            <a:ext cx="16831482" cy="0"/>
          </a:xfrm>
          <a:prstGeom prst="line">
            <a:avLst/>
          </a:prstGeom>
          <a:ln w="238125" cap="rnd">
            <a:gradFill>
              <a:gsLst>
                <a:gs pos="0">
                  <a:srgbClr val="C7D1ED">
                    <a:alpha val="100000"/>
                  </a:srgbClr>
                </a:gs>
                <a:gs pos="100000">
                  <a:srgbClr val="C8D4EF">
                    <a:alpha val="100000"/>
                  </a:srgbClr>
                </a:gs>
              </a:gsLst>
              <a:lin ang="0"/>
            </a:gra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348484" y="5000625"/>
            <a:ext cx="11591032" cy="1040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60"/>
              </a:lnSpc>
            </a:pPr>
            <a:r>
              <a:rPr lang="en-US" sz="5900" b="1" i="1">
                <a:solidFill>
                  <a:srgbClr val="24368D"/>
                </a:solidFill>
                <a:latin typeface="Arimo Bold Italics"/>
                <a:ea typeface="Arimo Bold Italics"/>
                <a:cs typeface="Arimo Bold Italics"/>
                <a:sym typeface="Arimo Bold Italics"/>
              </a:rPr>
              <a:t>Katılımınız İçin Teşekkür Ederiz. </a:t>
            </a:r>
          </a:p>
        </p:txBody>
      </p:sp>
      <p:sp>
        <p:nvSpPr>
          <p:cNvPr id="3" name="Freeform 3"/>
          <p:cNvSpPr/>
          <p:nvPr/>
        </p:nvSpPr>
        <p:spPr>
          <a:xfrm>
            <a:off x="6712287" y="698113"/>
            <a:ext cx="3431437" cy="3431437"/>
          </a:xfrm>
          <a:custGeom>
            <a:avLst/>
            <a:gdLst/>
            <a:ahLst/>
            <a:cxnLst/>
            <a:rect l="l" t="t" r="r" b="b"/>
            <a:pathLst>
              <a:path w="3431437" h="3431437">
                <a:moveTo>
                  <a:pt x="0" y="0"/>
                </a:moveTo>
                <a:lnTo>
                  <a:pt x="3431437" y="0"/>
                </a:lnTo>
                <a:lnTo>
                  <a:pt x="3431437" y="3431437"/>
                </a:lnTo>
                <a:lnTo>
                  <a:pt x="0" y="34314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875170" y="6868077"/>
            <a:ext cx="3194387" cy="1832780"/>
          </a:xfrm>
          <a:custGeom>
            <a:avLst/>
            <a:gdLst/>
            <a:ahLst/>
            <a:cxnLst/>
            <a:rect l="l" t="t" r="r" b="b"/>
            <a:pathLst>
              <a:path w="3194387" h="1832780">
                <a:moveTo>
                  <a:pt x="0" y="0"/>
                </a:moveTo>
                <a:lnTo>
                  <a:pt x="3194387" y="0"/>
                </a:lnTo>
                <a:lnTo>
                  <a:pt x="3194387" y="1832780"/>
                </a:lnTo>
                <a:lnTo>
                  <a:pt x="0" y="18327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042568" y="6416894"/>
            <a:ext cx="2049856" cy="2283962"/>
          </a:xfrm>
          <a:custGeom>
            <a:avLst/>
            <a:gdLst/>
            <a:ahLst/>
            <a:cxnLst/>
            <a:rect l="l" t="t" r="r" b="b"/>
            <a:pathLst>
              <a:path w="2049856" h="2283962">
                <a:moveTo>
                  <a:pt x="0" y="0"/>
                </a:moveTo>
                <a:lnTo>
                  <a:pt x="2049856" y="0"/>
                </a:lnTo>
                <a:lnTo>
                  <a:pt x="2049856" y="2283963"/>
                </a:lnTo>
                <a:lnTo>
                  <a:pt x="0" y="22839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AutoShape 6"/>
          <p:cNvSpPr/>
          <p:nvPr/>
        </p:nvSpPr>
        <p:spPr>
          <a:xfrm>
            <a:off x="728259" y="284848"/>
            <a:ext cx="16831482" cy="0"/>
          </a:xfrm>
          <a:prstGeom prst="line">
            <a:avLst/>
          </a:prstGeom>
          <a:ln w="238125" cap="rnd">
            <a:gradFill>
              <a:gsLst>
                <a:gs pos="0">
                  <a:srgbClr val="C7D1ED">
                    <a:alpha val="100000"/>
                  </a:srgbClr>
                </a:gs>
                <a:gs pos="100000">
                  <a:srgbClr val="C8D4EF">
                    <a:alpha val="100000"/>
                  </a:srgbClr>
                </a:gs>
              </a:gsLst>
              <a:lin ang="0"/>
            </a:gra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728259" y="9648594"/>
            <a:ext cx="16831482" cy="0"/>
          </a:xfrm>
          <a:prstGeom prst="line">
            <a:avLst/>
          </a:prstGeom>
          <a:ln w="238125" cap="rnd">
            <a:gradFill>
              <a:gsLst>
                <a:gs pos="0">
                  <a:srgbClr val="C7D1ED">
                    <a:alpha val="100000"/>
                  </a:srgbClr>
                </a:gs>
                <a:gs pos="100000">
                  <a:srgbClr val="C8D4EF">
                    <a:alpha val="100000"/>
                  </a:srgbClr>
                </a:gs>
              </a:gsLst>
              <a:lin ang="0"/>
            </a:gra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170</Words>
  <Application>Microsoft Macintosh PowerPoint</Application>
  <PresentationFormat>Özel</PresentationFormat>
  <Paragraphs>27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7" baseType="lpstr">
      <vt:lpstr>Arimo Bold</vt:lpstr>
      <vt:lpstr>DejaVu Serif Bold</vt:lpstr>
      <vt:lpstr>Abril Fatface</vt:lpstr>
      <vt:lpstr>Arial</vt:lpstr>
      <vt:lpstr>Froh</vt:lpstr>
      <vt:lpstr>Calibri</vt:lpstr>
      <vt:lpstr>Arimo Bold Italics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Çocuk Zirvesi Sunum Şablonu</dc:title>
  <cp:lastModifiedBy>Sibel</cp:lastModifiedBy>
  <cp:revision>3</cp:revision>
  <dcterms:created xsi:type="dcterms:W3CDTF">2006-08-16T00:00:00Z</dcterms:created>
  <dcterms:modified xsi:type="dcterms:W3CDTF">2026-03-29T21:56:06Z</dcterms:modified>
  <dc:identifier>DAHDrZY0mCU</dc:identifier>
</cp:coreProperties>
</file>